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8" r:id="rId4"/>
    <p:sldId id="270" r:id="rId5"/>
    <p:sldId id="279" r:id="rId6"/>
    <p:sldId id="280" r:id="rId7"/>
    <p:sldId id="281" r:id="rId8"/>
    <p:sldId id="282" r:id="rId9"/>
    <p:sldId id="285" r:id="rId10"/>
    <p:sldId id="286" r:id="rId11"/>
    <p:sldId id="287" r:id="rId12"/>
    <p:sldId id="288" r:id="rId13"/>
    <p:sldId id="289" r:id="rId14"/>
    <p:sldId id="290" r:id="rId15"/>
    <p:sldId id="291" r:id="rId16"/>
    <p:sldId id="292" r:id="rId17"/>
    <p:sldId id="293" r:id="rId18"/>
    <p:sldId id="294" r:id="rId19"/>
    <p:sldId id="295" r:id="rId20"/>
    <p:sldId id="296" r:id="rId21"/>
    <p:sldId id="298" r:id="rId22"/>
    <p:sldId id="299" r:id="rId23"/>
    <p:sldId id="300" r:id="rId24"/>
    <p:sldId id="301" r:id="rId25"/>
    <p:sldId id="302" r:id="rId26"/>
    <p:sldId id="303" r:id="rId27"/>
    <p:sldId id="304" r:id="rId28"/>
    <p:sldId id="305" r:id="rId29"/>
    <p:sldId id="306" r:id="rId30"/>
    <p:sldId id="307" r:id="rId31"/>
    <p:sldId id="308" r:id="rId32"/>
    <p:sldId id="309" r:id="rId33"/>
    <p:sldId id="310" r:id="rId34"/>
    <p:sldId id="311" r:id="rId35"/>
    <p:sldId id="312" r:id="rId36"/>
    <p:sldId id="313" r:id="rId37"/>
    <p:sldId id="314" r:id="rId38"/>
    <p:sldId id="315" r:id="rId3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980" autoAdjust="0"/>
    <p:restoredTop sz="94660"/>
  </p:normalViewPr>
  <p:slideViewPr>
    <p:cSldViewPr snapToGrid="0">
      <p:cViewPr varScale="1">
        <p:scale>
          <a:sx n="85" d="100"/>
          <a:sy n="85" d="100"/>
        </p:scale>
        <p:origin x="-440"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A29EB7-B0F1-48D8-971D-C2BED73F85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u-RU"/>
          </a:p>
        </p:txBody>
      </p:sp>
      <p:sp>
        <p:nvSpPr>
          <p:cNvPr id="3" name="Subtitle 2">
            <a:extLst>
              <a:ext uri="{FF2B5EF4-FFF2-40B4-BE49-F238E27FC236}">
                <a16:creationId xmlns:a16="http://schemas.microsoft.com/office/drawing/2014/main" xmlns="" id="{91E7993C-AEE6-475E-B89A-268AB95B57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a:p>
        </p:txBody>
      </p:sp>
      <p:sp>
        <p:nvSpPr>
          <p:cNvPr id="4" name="Date Placeholder 3">
            <a:extLst>
              <a:ext uri="{FF2B5EF4-FFF2-40B4-BE49-F238E27FC236}">
                <a16:creationId xmlns:a16="http://schemas.microsoft.com/office/drawing/2014/main" xmlns="" id="{102142FF-E3E2-4403-B9C1-96796B559E28}"/>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5" name="Footer Placeholder 4">
            <a:extLst>
              <a:ext uri="{FF2B5EF4-FFF2-40B4-BE49-F238E27FC236}">
                <a16:creationId xmlns:a16="http://schemas.microsoft.com/office/drawing/2014/main" xmlns="" id="{3B810FFF-C6C7-4957-A937-F8DBE6419AF3}"/>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F0E1200F-EFC9-494C-940D-A40538F6151C}"/>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1966018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8272CF-C686-451C-AD1D-E44A06547AB1}"/>
              </a:ext>
            </a:extLst>
          </p:cNvPr>
          <p:cNvSpPr>
            <a:spLocks noGrp="1"/>
          </p:cNvSpPr>
          <p:nvPr>
            <p:ph type="title"/>
          </p:nvPr>
        </p:nvSpPr>
        <p:spPr/>
        <p:txBody>
          <a:bodyPr/>
          <a:lstStyle/>
          <a:p>
            <a:r>
              <a:rPr lang="en-US"/>
              <a:t>Click to edit Master title style</a:t>
            </a:r>
            <a:endParaRPr lang="ru-RU"/>
          </a:p>
        </p:txBody>
      </p:sp>
      <p:sp>
        <p:nvSpPr>
          <p:cNvPr id="3" name="Vertical Text Placeholder 2">
            <a:extLst>
              <a:ext uri="{FF2B5EF4-FFF2-40B4-BE49-F238E27FC236}">
                <a16:creationId xmlns:a16="http://schemas.microsoft.com/office/drawing/2014/main" xmlns="" id="{BFAA5EC7-44C8-4FB1-894D-944A443092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xmlns="" id="{38D06E9D-6B8E-4329-A175-FE3D97AD1DD7}"/>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5" name="Footer Placeholder 4">
            <a:extLst>
              <a:ext uri="{FF2B5EF4-FFF2-40B4-BE49-F238E27FC236}">
                <a16:creationId xmlns:a16="http://schemas.microsoft.com/office/drawing/2014/main" xmlns="" id="{12D6B9FA-A660-4C3D-91E4-0340A6DD7ACA}"/>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34996B8C-C059-4A10-8196-78D711B3EBFA}"/>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1707375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9B5C847-BB60-49E1-BF7D-A34D6A2EE6C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u-RU"/>
          </a:p>
        </p:txBody>
      </p:sp>
      <p:sp>
        <p:nvSpPr>
          <p:cNvPr id="3" name="Vertical Text Placeholder 2">
            <a:extLst>
              <a:ext uri="{FF2B5EF4-FFF2-40B4-BE49-F238E27FC236}">
                <a16:creationId xmlns:a16="http://schemas.microsoft.com/office/drawing/2014/main" xmlns="" id="{0783E69E-2F9A-49E6-BF7C-665E619A8F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xmlns="" id="{8BCD3BC1-4868-475A-89AF-A4E7334EB5BB}"/>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5" name="Footer Placeholder 4">
            <a:extLst>
              <a:ext uri="{FF2B5EF4-FFF2-40B4-BE49-F238E27FC236}">
                <a16:creationId xmlns:a16="http://schemas.microsoft.com/office/drawing/2014/main" xmlns="" id="{C5FB7F8F-75DF-49B2-B744-FEA40CC0B78C}"/>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44010287-89A3-4933-A028-FFF74FD5A77D}"/>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3937735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ACEAF8-6486-415E-9F55-9130B5618768}"/>
              </a:ext>
            </a:extLst>
          </p:cNvPr>
          <p:cNvSpPr>
            <a:spLocks noGrp="1"/>
          </p:cNvSpPr>
          <p:nvPr>
            <p:ph type="title"/>
          </p:nvPr>
        </p:nvSpPr>
        <p:spPr/>
        <p:txBody>
          <a:bodyPr/>
          <a:lstStyle/>
          <a:p>
            <a:r>
              <a:rPr lang="en-US"/>
              <a:t>Click to edit Master title style</a:t>
            </a:r>
            <a:endParaRPr lang="ru-RU"/>
          </a:p>
        </p:txBody>
      </p:sp>
      <p:sp>
        <p:nvSpPr>
          <p:cNvPr id="3" name="Content Placeholder 2">
            <a:extLst>
              <a:ext uri="{FF2B5EF4-FFF2-40B4-BE49-F238E27FC236}">
                <a16:creationId xmlns:a16="http://schemas.microsoft.com/office/drawing/2014/main" xmlns="" id="{B479E9A3-D6A4-410D-9734-6F8F438040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xmlns="" id="{09249123-F889-49CD-A0B0-56DE446154C3}"/>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5" name="Footer Placeholder 4">
            <a:extLst>
              <a:ext uri="{FF2B5EF4-FFF2-40B4-BE49-F238E27FC236}">
                <a16:creationId xmlns:a16="http://schemas.microsoft.com/office/drawing/2014/main" xmlns="" id="{0718FA4F-6329-406A-83AF-D04161DD715B}"/>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36D0EB62-E36A-475C-AF20-598020A3C570}"/>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3315027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200228-4C35-4837-B529-4F2DCFDF506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u-RU"/>
          </a:p>
        </p:txBody>
      </p:sp>
      <p:sp>
        <p:nvSpPr>
          <p:cNvPr id="3" name="Text Placeholder 2">
            <a:extLst>
              <a:ext uri="{FF2B5EF4-FFF2-40B4-BE49-F238E27FC236}">
                <a16:creationId xmlns:a16="http://schemas.microsoft.com/office/drawing/2014/main" xmlns="" id="{0D25F385-4F0E-4B9E-BB87-E711B364A9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4BC0AFA-D8D8-4B5F-99FA-1178E67E556C}"/>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5" name="Footer Placeholder 4">
            <a:extLst>
              <a:ext uri="{FF2B5EF4-FFF2-40B4-BE49-F238E27FC236}">
                <a16:creationId xmlns:a16="http://schemas.microsoft.com/office/drawing/2014/main" xmlns="" id="{E91BA231-2302-4929-AAA7-79F20DDBD62E}"/>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7111F8FD-3A6E-4192-B3C6-8F2BD1E2D8E3}"/>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768239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75912A-3164-4849-92D9-50CD4926980B}"/>
              </a:ext>
            </a:extLst>
          </p:cNvPr>
          <p:cNvSpPr>
            <a:spLocks noGrp="1"/>
          </p:cNvSpPr>
          <p:nvPr>
            <p:ph type="title"/>
          </p:nvPr>
        </p:nvSpPr>
        <p:spPr/>
        <p:txBody>
          <a:bodyPr/>
          <a:lstStyle/>
          <a:p>
            <a:r>
              <a:rPr lang="en-US"/>
              <a:t>Click to edit Master title style</a:t>
            </a:r>
            <a:endParaRPr lang="ru-RU"/>
          </a:p>
        </p:txBody>
      </p:sp>
      <p:sp>
        <p:nvSpPr>
          <p:cNvPr id="3" name="Content Placeholder 2">
            <a:extLst>
              <a:ext uri="{FF2B5EF4-FFF2-40B4-BE49-F238E27FC236}">
                <a16:creationId xmlns:a16="http://schemas.microsoft.com/office/drawing/2014/main" xmlns="" id="{F8BFDA66-9027-44DA-8CF8-EDABBA6FFC9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a:extLst>
              <a:ext uri="{FF2B5EF4-FFF2-40B4-BE49-F238E27FC236}">
                <a16:creationId xmlns:a16="http://schemas.microsoft.com/office/drawing/2014/main" xmlns="" id="{4DF1BC02-0F82-4BF2-BCC4-24C3F12B8B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4">
            <a:extLst>
              <a:ext uri="{FF2B5EF4-FFF2-40B4-BE49-F238E27FC236}">
                <a16:creationId xmlns:a16="http://schemas.microsoft.com/office/drawing/2014/main" xmlns="" id="{68478292-51E6-4125-93D0-9C44D6374188}"/>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6" name="Footer Placeholder 5">
            <a:extLst>
              <a:ext uri="{FF2B5EF4-FFF2-40B4-BE49-F238E27FC236}">
                <a16:creationId xmlns:a16="http://schemas.microsoft.com/office/drawing/2014/main" xmlns="" id="{41F29834-A754-4758-A3C8-7FA68810EFB9}"/>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xmlns="" id="{125F079B-A2EC-401B-9CEA-3135BD70AC9A}"/>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2494507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A01402-A1F0-422A-849E-5F965973B150}"/>
              </a:ext>
            </a:extLst>
          </p:cNvPr>
          <p:cNvSpPr>
            <a:spLocks noGrp="1"/>
          </p:cNvSpPr>
          <p:nvPr>
            <p:ph type="title"/>
          </p:nvPr>
        </p:nvSpPr>
        <p:spPr>
          <a:xfrm>
            <a:off x="839788" y="365125"/>
            <a:ext cx="10515600" cy="1325563"/>
          </a:xfrm>
        </p:spPr>
        <p:txBody>
          <a:bodyPr/>
          <a:lstStyle/>
          <a:p>
            <a:r>
              <a:rPr lang="en-US"/>
              <a:t>Click to edit Master title style</a:t>
            </a:r>
            <a:endParaRPr lang="ru-RU"/>
          </a:p>
        </p:txBody>
      </p:sp>
      <p:sp>
        <p:nvSpPr>
          <p:cNvPr id="3" name="Text Placeholder 2">
            <a:extLst>
              <a:ext uri="{FF2B5EF4-FFF2-40B4-BE49-F238E27FC236}">
                <a16:creationId xmlns:a16="http://schemas.microsoft.com/office/drawing/2014/main" xmlns="" id="{F85E174D-20F1-41C0-9EBA-10332B6EF5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BDC64B6A-0D23-47B1-918B-38A0D2CE25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Text Placeholder 4">
            <a:extLst>
              <a:ext uri="{FF2B5EF4-FFF2-40B4-BE49-F238E27FC236}">
                <a16:creationId xmlns:a16="http://schemas.microsoft.com/office/drawing/2014/main" xmlns="" id="{0B4149D9-3405-4AF3-898F-4734ABDAAC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57C4BF3E-BEDB-46A8-B962-995FA6FE37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7" name="Date Placeholder 6">
            <a:extLst>
              <a:ext uri="{FF2B5EF4-FFF2-40B4-BE49-F238E27FC236}">
                <a16:creationId xmlns:a16="http://schemas.microsoft.com/office/drawing/2014/main" xmlns="" id="{5D116AA9-61C5-4A0B-8417-B004EB6ED189}"/>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8" name="Footer Placeholder 7">
            <a:extLst>
              <a:ext uri="{FF2B5EF4-FFF2-40B4-BE49-F238E27FC236}">
                <a16:creationId xmlns:a16="http://schemas.microsoft.com/office/drawing/2014/main" xmlns="" id="{3C16B43E-031E-4018-A532-25B7D90563B6}"/>
              </a:ext>
            </a:extLst>
          </p:cNvPr>
          <p:cNvSpPr>
            <a:spLocks noGrp="1"/>
          </p:cNvSpPr>
          <p:nvPr>
            <p:ph type="ftr" sz="quarter" idx="11"/>
          </p:nvPr>
        </p:nvSpPr>
        <p:spPr/>
        <p:txBody>
          <a:bodyPr/>
          <a:lstStyle/>
          <a:p>
            <a:endParaRPr lang="ru-RU"/>
          </a:p>
        </p:txBody>
      </p:sp>
      <p:sp>
        <p:nvSpPr>
          <p:cNvPr id="9" name="Slide Number Placeholder 8">
            <a:extLst>
              <a:ext uri="{FF2B5EF4-FFF2-40B4-BE49-F238E27FC236}">
                <a16:creationId xmlns:a16="http://schemas.microsoft.com/office/drawing/2014/main" xmlns="" id="{AC7D6348-14BF-445A-B702-DE740ECD2E66}"/>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246762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50E0D1-6445-4DD5-B2B6-A763A59B3E40}"/>
              </a:ext>
            </a:extLst>
          </p:cNvPr>
          <p:cNvSpPr>
            <a:spLocks noGrp="1"/>
          </p:cNvSpPr>
          <p:nvPr>
            <p:ph type="title"/>
          </p:nvPr>
        </p:nvSpPr>
        <p:spPr/>
        <p:txBody>
          <a:bodyPr/>
          <a:lstStyle/>
          <a:p>
            <a:r>
              <a:rPr lang="en-US"/>
              <a:t>Click to edit Master title style</a:t>
            </a:r>
            <a:endParaRPr lang="ru-RU"/>
          </a:p>
        </p:txBody>
      </p:sp>
      <p:sp>
        <p:nvSpPr>
          <p:cNvPr id="3" name="Date Placeholder 2">
            <a:extLst>
              <a:ext uri="{FF2B5EF4-FFF2-40B4-BE49-F238E27FC236}">
                <a16:creationId xmlns:a16="http://schemas.microsoft.com/office/drawing/2014/main" xmlns="" id="{5FA77FED-0570-4347-8048-DE23D20B84C4}"/>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4" name="Footer Placeholder 3">
            <a:extLst>
              <a:ext uri="{FF2B5EF4-FFF2-40B4-BE49-F238E27FC236}">
                <a16:creationId xmlns:a16="http://schemas.microsoft.com/office/drawing/2014/main" xmlns="" id="{8F0C722B-C7CF-42AF-B59C-E695662935D2}"/>
              </a:ext>
            </a:extLst>
          </p:cNvPr>
          <p:cNvSpPr>
            <a:spLocks noGrp="1"/>
          </p:cNvSpPr>
          <p:nvPr>
            <p:ph type="ftr" sz="quarter" idx="11"/>
          </p:nvPr>
        </p:nvSpPr>
        <p:spPr/>
        <p:txBody>
          <a:bodyPr/>
          <a:lstStyle/>
          <a:p>
            <a:endParaRPr lang="ru-RU"/>
          </a:p>
        </p:txBody>
      </p:sp>
      <p:sp>
        <p:nvSpPr>
          <p:cNvPr id="5" name="Slide Number Placeholder 4">
            <a:extLst>
              <a:ext uri="{FF2B5EF4-FFF2-40B4-BE49-F238E27FC236}">
                <a16:creationId xmlns:a16="http://schemas.microsoft.com/office/drawing/2014/main" xmlns="" id="{E8BFB3B2-1359-4564-8712-71D7C32472E9}"/>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1376338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0017B19-AAE2-4F2E-99E4-FCC43D9A190D}"/>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3" name="Footer Placeholder 2">
            <a:extLst>
              <a:ext uri="{FF2B5EF4-FFF2-40B4-BE49-F238E27FC236}">
                <a16:creationId xmlns:a16="http://schemas.microsoft.com/office/drawing/2014/main" xmlns="" id="{76FBD1FF-2BF0-4959-891C-A968251DD71D}"/>
              </a:ext>
            </a:extLst>
          </p:cNvPr>
          <p:cNvSpPr>
            <a:spLocks noGrp="1"/>
          </p:cNvSpPr>
          <p:nvPr>
            <p:ph type="ftr" sz="quarter" idx="11"/>
          </p:nvPr>
        </p:nvSpPr>
        <p:spPr/>
        <p:txBody>
          <a:bodyPr/>
          <a:lstStyle/>
          <a:p>
            <a:endParaRPr lang="ru-RU"/>
          </a:p>
        </p:txBody>
      </p:sp>
      <p:sp>
        <p:nvSpPr>
          <p:cNvPr id="4" name="Slide Number Placeholder 3">
            <a:extLst>
              <a:ext uri="{FF2B5EF4-FFF2-40B4-BE49-F238E27FC236}">
                <a16:creationId xmlns:a16="http://schemas.microsoft.com/office/drawing/2014/main" xmlns="" id="{A372E706-835D-4E27-A4D8-404E57B4A70E}"/>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3255852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325A09-C30A-4E28-AA08-C6C96A8A4E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Content Placeholder 2">
            <a:extLst>
              <a:ext uri="{FF2B5EF4-FFF2-40B4-BE49-F238E27FC236}">
                <a16:creationId xmlns:a16="http://schemas.microsoft.com/office/drawing/2014/main" xmlns="" id="{50D3BC17-0582-4A62-97A0-58C570E0AA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a:extLst>
              <a:ext uri="{FF2B5EF4-FFF2-40B4-BE49-F238E27FC236}">
                <a16:creationId xmlns:a16="http://schemas.microsoft.com/office/drawing/2014/main" xmlns="" id="{F065ECA0-17E7-476C-9EB2-56481F108F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C2A31D4D-A9D7-4F21-A8C8-0699F20C696A}"/>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6" name="Footer Placeholder 5">
            <a:extLst>
              <a:ext uri="{FF2B5EF4-FFF2-40B4-BE49-F238E27FC236}">
                <a16:creationId xmlns:a16="http://schemas.microsoft.com/office/drawing/2014/main" xmlns="" id="{BEDCFF55-84E9-4F7E-9C18-F2A5D2485144}"/>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xmlns="" id="{528CF99C-2263-4F32-A847-4026D11AAE52}"/>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162128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DFC097-FB18-4E91-844D-20E8FE2B15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Picture Placeholder 2">
            <a:extLst>
              <a:ext uri="{FF2B5EF4-FFF2-40B4-BE49-F238E27FC236}">
                <a16:creationId xmlns:a16="http://schemas.microsoft.com/office/drawing/2014/main" xmlns="" id="{7BA5BEB5-BF63-46C9-804A-2B4A36D30E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a:extLst>
              <a:ext uri="{FF2B5EF4-FFF2-40B4-BE49-F238E27FC236}">
                <a16:creationId xmlns:a16="http://schemas.microsoft.com/office/drawing/2014/main" xmlns="" id="{DD300247-F000-4EE2-B188-480E4F3F75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8987FB8-A56D-44CA-B5A6-0FE20289B2E5}"/>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6" name="Footer Placeholder 5">
            <a:extLst>
              <a:ext uri="{FF2B5EF4-FFF2-40B4-BE49-F238E27FC236}">
                <a16:creationId xmlns:a16="http://schemas.microsoft.com/office/drawing/2014/main" xmlns="" id="{41E1C525-DB94-4131-B0F7-CFC0D2A0C3BD}"/>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xmlns="" id="{9222E7BD-7B12-4288-A30C-FE6B5FA46EC2}"/>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1199281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9766356-B50F-4C55-8D8D-53815ECD77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u-RU"/>
          </a:p>
        </p:txBody>
      </p:sp>
      <p:sp>
        <p:nvSpPr>
          <p:cNvPr id="3" name="Text Placeholder 2">
            <a:extLst>
              <a:ext uri="{FF2B5EF4-FFF2-40B4-BE49-F238E27FC236}">
                <a16:creationId xmlns:a16="http://schemas.microsoft.com/office/drawing/2014/main" xmlns="" id="{C5BC0002-EF71-4C04-9C3F-56B5BE3E36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xmlns="" id="{394B28EF-A0FB-4B2D-BA70-9B457A0EFA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4A641F-BA86-4173-88C6-8079B21A7DFC}" type="datetimeFigureOut">
              <a:rPr lang="ru-RU" smtClean="0"/>
              <a:pPr/>
              <a:t>25.09.2023</a:t>
            </a:fld>
            <a:endParaRPr lang="ru-RU"/>
          </a:p>
        </p:txBody>
      </p:sp>
      <p:sp>
        <p:nvSpPr>
          <p:cNvPr id="5" name="Footer Placeholder 4">
            <a:extLst>
              <a:ext uri="{FF2B5EF4-FFF2-40B4-BE49-F238E27FC236}">
                <a16:creationId xmlns:a16="http://schemas.microsoft.com/office/drawing/2014/main" xmlns="" id="{25FC0914-42AE-4E5F-BC1A-26380664FB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a:extLst>
              <a:ext uri="{FF2B5EF4-FFF2-40B4-BE49-F238E27FC236}">
                <a16:creationId xmlns:a16="http://schemas.microsoft.com/office/drawing/2014/main" xmlns="" id="{FF9A618C-2396-4D7B-9EE6-AFED47AF5D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539686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2">
            <a:extLst>
              <a:ext uri="{FF2B5EF4-FFF2-40B4-BE49-F238E27FC236}">
                <a16:creationId xmlns:a16="http://schemas.microsoft.com/office/drawing/2014/main" xmlns="" id="{88294908-8B00-4F58-BBBA-20F71A40A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4">
            <a:extLst>
              <a:ext uri="{FF2B5EF4-FFF2-40B4-BE49-F238E27FC236}">
                <a16:creationId xmlns:a16="http://schemas.microsoft.com/office/drawing/2014/main" xmlns="" id="{4364C879-1404-4203-8E9D-CC5DE0A621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36">
            <a:extLst>
              <a:ext uri="{FF2B5EF4-FFF2-40B4-BE49-F238E27FC236}">
                <a16:creationId xmlns:a16="http://schemas.microsoft.com/office/drawing/2014/main" xmlns="" id="{84617302-4B0D-4351-A6BB-6F0930D943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Freeform: Shape 38">
            <a:extLst>
              <a:ext uri="{FF2B5EF4-FFF2-40B4-BE49-F238E27FC236}">
                <a16:creationId xmlns:a16="http://schemas.microsoft.com/office/drawing/2014/main" xmlns="" id="{DA2C7802-C2E0-4218-8F89-8DD7CCD2CD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Rectangle 40">
            <a:extLst>
              <a:ext uri="{FF2B5EF4-FFF2-40B4-BE49-F238E27FC236}">
                <a16:creationId xmlns:a16="http://schemas.microsoft.com/office/drawing/2014/main" xmlns="" id="{A6D7111A-21E5-4EE9-8A78-10E5530F01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Freeform: Shape 42">
            <a:extLst>
              <a:ext uri="{FF2B5EF4-FFF2-40B4-BE49-F238E27FC236}">
                <a16:creationId xmlns:a16="http://schemas.microsoft.com/office/drawing/2014/main" xmlns="" id="{A3969E80-A77B-49FC-9122-D89AFD5EE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Rectangle 44">
            <a:extLst>
              <a:ext uri="{FF2B5EF4-FFF2-40B4-BE49-F238E27FC236}">
                <a16:creationId xmlns:a16="http://schemas.microsoft.com/office/drawing/2014/main" xmlns="" id="{1849CA57-76BD-4CF2-80BA-D7A46A01B7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47" name="Freeform: Shape 46">
            <a:extLst>
              <a:ext uri="{FF2B5EF4-FFF2-40B4-BE49-F238E27FC236}">
                <a16:creationId xmlns:a16="http://schemas.microsoft.com/office/drawing/2014/main" xmlns="" id="{35E9085E-E730-4768-83D4-6CB7E98971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Shape 48">
            <a:extLst>
              <a:ext uri="{FF2B5EF4-FFF2-40B4-BE49-F238E27FC236}">
                <a16:creationId xmlns:a16="http://schemas.microsoft.com/office/drawing/2014/main" xmlns="" id="{973272FE-A474-4CAE-8CA2-BCC8B476C3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ubtitle 2">
            <a:extLst>
              <a:ext uri="{FF2B5EF4-FFF2-40B4-BE49-F238E27FC236}">
                <a16:creationId xmlns:a16="http://schemas.microsoft.com/office/drawing/2014/main" xmlns="" id="{C7F2BAE9-BFB4-45CD-848C-49A2980B69EB}"/>
              </a:ext>
            </a:extLst>
          </p:cNvPr>
          <p:cNvSpPr>
            <a:spLocks noGrp="1"/>
          </p:cNvSpPr>
          <p:nvPr>
            <p:ph type="subTitle" idx="1"/>
          </p:nvPr>
        </p:nvSpPr>
        <p:spPr>
          <a:xfrm>
            <a:off x="2410629" y="3153679"/>
            <a:ext cx="7621733" cy="792386"/>
          </a:xfrm>
          <a:noFill/>
        </p:spPr>
        <p:txBody>
          <a:bodyPr>
            <a:normAutofit/>
          </a:bodyPr>
          <a:lstStyle/>
          <a:p>
            <a:r>
              <a:rPr lang="en-US" sz="3200" dirty="0">
                <a:solidFill>
                  <a:srgbClr val="080808"/>
                </a:solidFill>
              </a:rPr>
              <a:t>MEDIA MANAGEMENT AND MARKETING</a:t>
            </a:r>
            <a:endParaRPr lang="ru-RU" sz="3200" dirty="0">
              <a:solidFill>
                <a:srgbClr val="080808"/>
              </a:solidFill>
            </a:endParaRPr>
          </a:p>
        </p:txBody>
      </p:sp>
      <p:sp>
        <p:nvSpPr>
          <p:cNvPr id="51" name="Freeform: Shape 50">
            <a:extLst>
              <a:ext uri="{FF2B5EF4-FFF2-40B4-BE49-F238E27FC236}">
                <a16:creationId xmlns:a16="http://schemas.microsoft.com/office/drawing/2014/main" xmlns="" id="{E07981EA-05A6-437C-88D7-B377B92B03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Rectangle 52">
            <a:extLst>
              <a:ext uri="{FF2B5EF4-FFF2-40B4-BE49-F238E27FC236}">
                <a16:creationId xmlns:a16="http://schemas.microsoft.com/office/drawing/2014/main" xmlns="" id="{15E3C750-986E-4769-B1AE-49289FBEE7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xmlns="" val="3725747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2716839"/>
            <a:ext cx="11227242" cy="23535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t>Distributor</a:t>
            </a:r>
          </a:p>
          <a:p>
            <a:r>
              <a:rPr lang="en-US" sz="2800" dirty="0"/>
              <a:t>A distributor buys products from manufacturers and resells them to the retailers or the public. Examples – Auto Dealerships.</a:t>
            </a:r>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a:t>
            </a:r>
            <a:endParaRPr lang="ru-RU" dirty="0">
              <a:solidFill>
                <a:schemeClr val="tx1"/>
              </a:solidFill>
            </a:endParaRPr>
          </a:p>
        </p:txBody>
      </p:sp>
    </p:spTree>
    <p:extLst>
      <p:ext uri="{BB962C8B-B14F-4D97-AF65-F5344CB8AC3E}">
        <p14:creationId xmlns:p14="http://schemas.microsoft.com/office/powerpoint/2010/main" xmlns="" val="521728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2764547"/>
            <a:ext cx="11227242" cy="23535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t>Retailer</a:t>
            </a:r>
          </a:p>
          <a:p>
            <a:r>
              <a:rPr lang="en-US" sz="2800" b="1" dirty="0"/>
              <a:t>A retailer sells directly to the public after purchasing the products from a distributor or wholesaler. Examples  – Amazon, Tesco.</a:t>
            </a:r>
            <a:endParaRPr lang="en-US" sz="28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a:t>
            </a:r>
            <a:endParaRPr lang="ru-RU" dirty="0">
              <a:solidFill>
                <a:schemeClr val="tx1"/>
              </a:solidFill>
            </a:endParaRPr>
          </a:p>
        </p:txBody>
      </p:sp>
    </p:spTree>
    <p:extLst>
      <p:ext uri="{BB962C8B-B14F-4D97-AF65-F5344CB8AC3E}">
        <p14:creationId xmlns:p14="http://schemas.microsoft.com/office/powerpoint/2010/main" xmlns="" val="3069124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2764547"/>
            <a:ext cx="11227242" cy="23535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t>Franchise</a:t>
            </a:r>
          </a:p>
          <a:p>
            <a:r>
              <a:rPr lang="en-US" sz="2800" dirty="0"/>
              <a:t>A franchise can be a manufacturer, distributor or retailer. Instead of creating a new product, the franchisee uses the parent business’s model and brand while paying royalties to it. Examples – McDonald’s, Pizza Hut.</a:t>
            </a:r>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a:t>
            </a:r>
            <a:endParaRPr lang="ru-RU" dirty="0">
              <a:solidFill>
                <a:schemeClr val="tx1"/>
              </a:solidFill>
            </a:endParaRPr>
          </a:p>
        </p:txBody>
      </p:sp>
    </p:spTree>
    <p:extLst>
      <p:ext uri="{BB962C8B-B14F-4D97-AF65-F5344CB8AC3E}">
        <p14:creationId xmlns:p14="http://schemas.microsoft.com/office/powerpoint/2010/main" xmlns="" val="2269447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2764547"/>
            <a:ext cx="11227242" cy="23535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t>Brick-and-Mortar</a:t>
            </a:r>
          </a:p>
          <a:p>
            <a:r>
              <a:rPr lang="en-US" sz="2800" dirty="0"/>
              <a:t>Brick-and-mortar is a traditional business model where the retailers, wholesalers, and manufacturers deal with the customers face-to-face in an office, a shop, or a store that the business owns or rents.</a:t>
            </a:r>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5</a:t>
            </a:r>
            <a:endParaRPr lang="ru-RU" dirty="0">
              <a:solidFill>
                <a:schemeClr val="tx1"/>
              </a:solidFill>
            </a:endParaRPr>
          </a:p>
        </p:txBody>
      </p:sp>
    </p:spTree>
    <p:extLst>
      <p:ext uri="{BB962C8B-B14F-4D97-AF65-F5344CB8AC3E}">
        <p14:creationId xmlns:p14="http://schemas.microsoft.com/office/powerpoint/2010/main" xmlns="" val="1548862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2764547"/>
            <a:ext cx="11227242" cy="23535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t>eCommerce</a:t>
            </a:r>
          </a:p>
          <a:p>
            <a:r>
              <a:rPr lang="en-US" sz="2800" dirty="0"/>
              <a:t>E-Commerce business model is an upgradation of the traditional brick-and-mortar business model. It focuses on selling products by creating a web-store on the internet.</a:t>
            </a:r>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6</a:t>
            </a:r>
            <a:endParaRPr lang="ru-RU" dirty="0">
              <a:solidFill>
                <a:schemeClr val="tx1"/>
              </a:solidFill>
            </a:endParaRPr>
          </a:p>
        </p:txBody>
      </p:sp>
    </p:spTree>
    <p:extLst>
      <p:ext uri="{BB962C8B-B14F-4D97-AF65-F5344CB8AC3E}">
        <p14:creationId xmlns:p14="http://schemas.microsoft.com/office/powerpoint/2010/main" xmlns="" val="1232967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2764547"/>
            <a:ext cx="11227242" cy="2353576"/>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t>Bricks-and-Clicks</a:t>
            </a:r>
          </a:p>
          <a:p>
            <a:r>
              <a:rPr lang="en-US" sz="2800" dirty="0"/>
              <a:t>A company that has both an online and offline presence allows customers to pick up products from the physical stores while they can place the order online. This model gives flexibility to the business since it is present online for customers who live in areas where they do not have brick-and-mortar stores. Examples – Almost all apparel companies nowadays.</a:t>
            </a:r>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7</a:t>
            </a:r>
            <a:endParaRPr lang="ru-RU" dirty="0">
              <a:solidFill>
                <a:schemeClr val="tx1"/>
              </a:solidFill>
            </a:endParaRPr>
          </a:p>
        </p:txBody>
      </p:sp>
    </p:spTree>
    <p:extLst>
      <p:ext uri="{BB962C8B-B14F-4D97-AF65-F5344CB8AC3E}">
        <p14:creationId xmlns:p14="http://schemas.microsoft.com/office/powerpoint/2010/main" xmlns="" val="322246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2764547"/>
            <a:ext cx="11227242" cy="23535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t>Nickel-and-Dime</a:t>
            </a:r>
          </a:p>
          <a:p>
            <a:r>
              <a:rPr lang="en-US" sz="2800" dirty="0"/>
              <a:t>In this model, the basic product provided to the customers is very cost-sensitive and hence priced as low as possible. For every other service that comes with it, a certain amount is charged. Examples – All low-cost air carriers</a:t>
            </a:r>
            <a:r>
              <a:rPr lang="en-US" sz="2800" b="1" dirty="0"/>
              <a:t>.</a:t>
            </a:r>
            <a:endParaRPr lang="en-US" sz="28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8</a:t>
            </a:r>
            <a:endParaRPr lang="ru-RU" dirty="0">
              <a:solidFill>
                <a:schemeClr val="tx1"/>
              </a:solidFill>
            </a:endParaRPr>
          </a:p>
        </p:txBody>
      </p:sp>
    </p:spTree>
    <p:extLst>
      <p:ext uri="{BB962C8B-B14F-4D97-AF65-F5344CB8AC3E}">
        <p14:creationId xmlns:p14="http://schemas.microsoft.com/office/powerpoint/2010/main" xmlns="" val="487698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1956023"/>
            <a:ext cx="11227242" cy="3162100"/>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100" b="1" dirty="0"/>
              <a:t>Freemium</a:t>
            </a:r>
          </a:p>
          <a:p>
            <a:r>
              <a:rPr lang="en-US" sz="2800" dirty="0"/>
              <a:t>This is one of the most common business models on the Internet. Companies offer basic services to the customers for free while charging a certain premium for extra add-ons. So there will be multiple plans with various benefits for different customers. Generally, the basic service comes with certain restrictions or limitations, such as in-app advertisements, storage restrictions etc., which the premium plans shall not have. For example, the basic version of Dropbox comes with 2 GB storage. If you want to increase that limit, you can move to the Pro plan and pay a premium of $9.99 a month for it. Some online image editors allow you to edit only a certain number of images in the free basic plan while an unlimited number of images in the paid plan. </a:t>
            </a:r>
            <a:r>
              <a:rPr lang="en-US" sz="2800" dirty="0" err="1"/>
              <a:t>Youtube’s</a:t>
            </a:r>
            <a:r>
              <a:rPr lang="en-US" sz="2800" dirty="0"/>
              <a:t> free plan comes with ads while the premium (Red) plan has no ad interruption plus it has other benefits too. This model is one of the most adopted models for online companies because it is not only a great marketing tool but also a cost-effective way to scale up and attract new users.</a:t>
            </a:r>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9</a:t>
            </a:r>
            <a:endParaRPr lang="ru-RU" dirty="0">
              <a:solidFill>
                <a:schemeClr val="tx1"/>
              </a:solidFill>
            </a:endParaRPr>
          </a:p>
        </p:txBody>
      </p:sp>
    </p:spTree>
    <p:extLst>
      <p:ext uri="{BB962C8B-B14F-4D97-AF65-F5344CB8AC3E}">
        <p14:creationId xmlns:p14="http://schemas.microsoft.com/office/powerpoint/2010/main" xmlns="" val="2865967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1956023"/>
            <a:ext cx="11227242" cy="3162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100" b="1" dirty="0"/>
              <a:t>Subscription</a:t>
            </a:r>
          </a:p>
          <a:p>
            <a:r>
              <a:rPr lang="en-US" sz="2400" dirty="0"/>
              <a:t>If customer acquisition costs are high, this business model might be the most suitable option. The subscription business model lets you keep customers over a long-term contract and get recurring revenues from them through repeat purchases. Examples – Netflix, Dollar Shave Club.</a:t>
            </a:r>
            <a:endParaRPr lang="en-US" sz="20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10</a:t>
            </a:r>
            <a:endParaRPr lang="ru-RU" dirty="0">
              <a:solidFill>
                <a:schemeClr val="tx1"/>
              </a:solidFill>
            </a:endParaRPr>
          </a:p>
        </p:txBody>
      </p:sp>
    </p:spTree>
    <p:extLst>
      <p:ext uri="{BB962C8B-B14F-4D97-AF65-F5344CB8AC3E}">
        <p14:creationId xmlns:p14="http://schemas.microsoft.com/office/powerpoint/2010/main" xmlns="" val="2435267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1956023"/>
            <a:ext cx="11227242" cy="3162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100" b="1" dirty="0"/>
              <a:t>Aggregator</a:t>
            </a:r>
          </a:p>
          <a:p>
            <a:r>
              <a:rPr lang="en-US" sz="2400" dirty="0"/>
              <a:t>Aggregator business model is a recently developed model where the company various service providers of a niche and sell their services under its own brand. The money is earned as commissions. Examples – Uber, Airbnb, Oyo.</a:t>
            </a:r>
            <a:endParaRPr lang="en-US" sz="16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11</a:t>
            </a:r>
            <a:endParaRPr lang="ru-RU" dirty="0">
              <a:solidFill>
                <a:schemeClr val="tx1"/>
              </a:solidFill>
            </a:endParaRPr>
          </a:p>
        </p:txBody>
      </p:sp>
    </p:spTree>
    <p:extLst>
      <p:ext uri="{BB962C8B-B14F-4D97-AF65-F5344CB8AC3E}">
        <p14:creationId xmlns:p14="http://schemas.microsoft.com/office/powerpoint/2010/main" xmlns="" val="1311453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2">
            <a:extLst>
              <a:ext uri="{FF2B5EF4-FFF2-40B4-BE49-F238E27FC236}">
                <a16:creationId xmlns:a16="http://schemas.microsoft.com/office/drawing/2014/main" xmlns="" id="{88294908-8B00-4F58-BBBA-20F71A40A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4">
            <a:extLst>
              <a:ext uri="{FF2B5EF4-FFF2-40B4-BE49-F238E27FC236}">
                <a16:creationId xmlns:a16="http://schemas.microsoft.com/office/drawing/2014/main" xmlns="" id="{4364C879-1404-4203-8E9D-CC5DE0A621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36">
            <a:extLst>
              <a:ext uri="{FF2B5EF4-FFF2-40B4-BE49-F238E27FC236}">
                <a16:creationId xmlns:a16="http://schemas.microsoft.com/office/drawing/2014/main" xmlns="" id="{84617302-4B0D-4351-A6BB-6F0930D943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Freeform: Shape 38">
            <a:extLst>
              <a:ext uri="{FF2B5EF4-FFF2-40B4-BE49-F238E27FC236}">
                <a16:creationId xmlns:a16="http://schemas.microsoft.com/office/drawing/2014/main" xmlns="" id="{DA2C7802-C2E0-4218-8F89-8DD7CCD2CD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Rectangle 40">
            <a:extLst>
              <a:ext uri="{FF2B5EF4-FFF2-40B4-BE49-F238E27FC236}">
                <a16:creationId xmlns:a16="http://schemas.microsoft.com/office/drawing/2014/main" xmlns="" id="{A6D7111A-21E5-4EE9-8A78-10E5530F01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Freeform: Shape 42">
            <a:extLst>
              <a:ext uri="{FF2B5EF4-FFF2-40B4-BE49-F238E27FC236}">
                <a16:creationId xmlns:a16="http://schemas.microsoft.com/office/drawing/2014/main" xmlns="" id="{A3969E80-A77B-49FC-9122-D89AFD5EE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Rectangle 44">
            <a:extLst>
              <a:ext uri="{FF2B5EF4-FFF2-40B4-BE49-F238E27FC236}">
                <a16:creationId xmlns:a16="http://schemas.microsoft.com/office/drawing/2014/main" xmlns="" id="{1849CA57-76BD-4CF2-80BA-D7A46A01B7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47" name="Freeform: Shape 46">
            <a:extLst>
              <a:ext uri="{FF2B5EF4-FFF2-40B4-BE49-F238E27FC236}">
                <a16:creationId xmlns:a16="http://schemas.microsoft.com/office/drawing/2014/main" xmlns="" id="{35E9085E-E730-4768-83D4-6CB7E98971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Shape 48">
            <a:extLst>
              <a:ext uri="{FF2B5EF4-FFF2-40B4-BE49-F238E27FC236}">
                <a16:creationId xmlns:a16="http://schemas.microsoft.com/office/drawing/2014/main" xmlns="" id="{973272FE-A474-4CAE-8CA2-BCC8B476C3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ubtitle 2">
            <a:extLst>
              <a:ext uri="{FF2B5EF4-FFF2-40B4-BE49-F238E27FC236}">
                <a16:creationId xmlns:a16="http://schemas.microsoft.com/office/drawing/2014/main" xmlns="" id="{C7F2BAE9-BFB4-45CD-848C-49A2980B69EB}"/>
              </a:ext>
            </a:extLst>
          </p:cNvPr>
          <p:cNvSpPr>
            <a:spLocks noGrp="1"/>
          </p:cNvSpPr>
          <p:nvPr>
            <p:ph type="subTitle" idx="1"/>
          </p:nvPr>
        </p:nvSpPr>
        <p:spPr>
          <a:xfrm>
            <a:off x="2410629" y="3153679"/>
            <a:ext cx="7621733" cy="792386"/>
          </a:xfrm>
          <a:noFill/>
        </p:spPr>
        <p:txBody>
          <a:bodyPr>
            <a:normAutofit/>
          </a:bodyPr>
          <a:lstStyle/>
          <a:p>
            <a:r>
              <a:rPr lang="en-US" sz="3200" dirty="0"/>
              <a:t>Business model and business strategies</a:t>
            </a:r>
            <a:endParaRPr lang="ru-RU" sz="3200" dirty="0">
              <a:solidFill>
                <a:srgbClr val="080808"/>
              </a:solidFill>
            </a:endParaRPr>
          </a:p>
        </p:txBody>
      </p:sp>
      <p:sp>
        <p:nvSpPr>
          <p:cNvPr id="51" name="Freeform: Shape 50">
            <a:extLst>
              <a:ext uri="{FF2B5EF4-FFF2-40B4-BE49-F238E27FC236}">
                <a16:creationId xmlns:a16="http://schemas.microsoft.com/office/drawing/2014/main" xmlns="" id="{E07981EA-05A6-437C-88D7-B377B92B03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Rectangle 52">
            <a:extLst>
              <a:ext uri="{FF2B5EF4-FFF2-40B4-BE49-F238E27FC236}">
                <a16:creationId xmlns:a16="http://schemas.microsoft.com/office/drawing/2014/main" xmlns="" id="{15E3C750-986E-4769-B1AE-49289FBEE7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xmlns="" val="1936652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1956023"/>
            <a:ext cx="11227242" cy="3162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100" b="1" dirty="0"/>
              <a:t>Online Marketplace</a:t>
            </a:r>
          </a:p>
          <a:p>
            <a:r>
              <a:rPr lang="en-US" sz="2400" dirty="0"/>
              <a:t>Online marketplaces aggregate different sellers into one platform who then compete with each other to provide the same product/service at competitive prices. The marketplace builds its brand over different factors like trust, free and/or on-time home delivery, quality sellers, etc. and earns commission on every sale carried on its platform. Examples – Amazon, Alibaba.</a:t>
            </a:r>
            <a:endParaRPr lang="en-US" sz="12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12</a:t>
            </a:r>
            <a:endParaRPr lang="ru-RU" dirty="0">
              <a:solidFill>
                <a:schemeClr val="tx1"/>
              </a:solidFill>
            </a:endParaRPr>
          </a:p>
        </p:txBody>
      </p:sp>
    </p:spTree>
    <p:extLst>
      <p:ext uri="{BB962C8B-B14F-4D97-AF65-F5344CB8AC3E}">
        <p14:creationId xmlns:p14="http://schemas.microsoft.com/office/powerpoint/2010/main" xmlns="" val="5830911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1956023"/>
            <a:ext cx="11227242" cy="3162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100" b="1" dirty="0"/>
              <a:t>Advertisement</a:t>
            </a:r>
          </a:p>
          <a:p>
            <a:r>
              <a:rPr lang="en-US" sz="2400" dirty="0"/>
              <a:t>Advertisement business models are evolving even more with the rise of the demand for free products and services on the internet. Just like the earlier times, these business models are popular with media publishers like </a:t>
            </a:r>
            <a:r>
              <a:rPr lang="en-US" sz="2400" dirty="0" err="1"/>
              <a:t>Youtube</a:t>
            </a:r>
            <a:r>
              <a:rPr lang="en-US" sz="2400" dirty="0"/>
              <a:t>, Forbes, etc. where the information is provided for free but are accompanied with advertisements which are paid for by identified sponsors.</a:t>
            </a:r>
            <a:endParaRPr lang="en-US" sz="105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13</a:t>
            </a:r>
            <a:endParaRPr lang="ru-RU" dirty="0">
              <a:solidFill>
                <a:schemeClr val="tx1"/>
              </a:solidFill>
            </a:endParaRPr>
          </a:p>
        </p:txBody>
      </p:sp>
    </p:spTree>
    <p:extLst>
      <p:ext uri="{BB962C8B-B14F-4D97-AF65-F5344CB8AC3E}">
        <p14:creationId xmlns:p14="http://schemas.microsoft.com/office/powerpoint/2010/main" xmlns="" val="1004202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1956023"/>
            <a:ext cx="11227242" cy="3162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100" b="1" dirty="0"/>
              <a:t>Data </a:t>
            </a:r>
            <a:r>
              <a:rPr lang="en-US" sz="3100" b="1" dirty="0" err="1"/>
              <a:t>Licencing</a:t>
            </a:r>
            <a:r>
              <a:rPr lang="en-US" sz="3100" b="1" dirty="0"/>
              <a:t> / Data Selling</a:t>
            </a:r>
          </a:p>
          <a:p>
            <a:r>
              <a:rPr lang="en-US" sz="2400" dirty="0"/>
              <a:t>With the advent of the internet, there has been an increase in the amount of data generated upon the users’ activities over the internet. This has led to the advent of a new business model – the data </a:t>
            </a:r>
            <a:r>
              <a:rPr lang="en-US" sz="2400" dirty="0" err="1"/>
              <a:t>licencing</a:t>
            </a:r>
            <a:r>
              <a:rPr lang="en-US" sz="2400" dirty="0"/>
              <a:t> business model. Many companies like Twitter and </a:t>
            </a:r>
            <a:r>
              <a:rPr lang="en-US" sz="2400" dirty="0" err="1"/>
              <a:t>Onesignal</a:t>
            </a:r>
            <a:r>
              <a:rPr lang="en-US" sz="2400" dirty="0"/>
              <a:t> sell or </a:t>
            </a:r>
            <a:r>
              <a:rPr lang="en-US" sz="2400" dirty="0" err="1"/>
              <a:t>licence</a:t>
            </a:r>
            <a:r>
              <a:rPr lang="en-US" sz="2400" dirty="0"/>
              <a:t> the data of its users or users of users to third parties which then use the same for analysis, advertising, and other purposes.</a:t>
            </a:r>
            <a:endParaRPr lang="en-US" sz="9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14</a:t>
            </a:r>
            <a:endParaRPr lang="ru-RU" dirty="0">
              <a:solidFill>
                <a:schemeClr val="tx1"/>
              </a:solidFill>
            </a:endParaRPr>
          </a:p>
        </p:txBody>
      </p:sp>
    </p:spTree>
    <p:extLst>
      <p:ext uri="{BB962C8B-B14F-4D97-AF65-F5344CB8AC3E}">
        <p14:creationId xmlns:p14="http://schemas.microsoft.com/office/powerpoint/2010/main" xmlns="" val="23372939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1956023"/>
            <a:ext cx="11227242" cy="3162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100" b="1" dirty="0"/>
              <a:t>Agency-Based</a:t>
            </a:r>
          </a:p>
          <a:p>
            <a:r>
              <a:rPr lang="en-US" sz="2400" dirty="0"/>
              <a:t>An agency can be considered as a partner company which </a:t>
            </a:r>
            <a:r>
              <a:rPr lang="en-US" sz="2400" dirty="0" err="1"/>
              <a:t>specialises</a:t>
            </a:r>
            <a:r>
              <a:rPr lang="en-US" sz="2400" dirty="0"/>
              <a:t> in handling the non-core business activities like advertising, digital marketing, PR, ORM, etc. This company partners with several other companies that outsource their non-core tasks to them and is responsible to maintain privacy and efficiency in their work. Examples of such agencies are Ogilvy &amp; Mathers, </a:t>
            </a:r>
            <a:r>
              <a:rPr lang="en-US" sz="2400" dirty="0" err="1"/>
              <a:t>Dentsu</a:t>
            </a:r>
            <a:r>
              <a:rPr lang="en-US" sz="2400" dirty="0"/>
              <a:t> Aegis Network, etc.</a:t>
            </a:r>
            <a:endParaRPr lang="en-US" sz="7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15</a:t>
            </a:r>
            <a:endParaRPr lang="ru-RU" dirty="0">
              <a:solidFill>
                <a:schemeClr val="tx1"/>
              </a:solidFill>
            </a:endParaRPr>
          </a:p>
        </p:txBody>
      </p:sp>
    </p:spTree>
    <p:extLst>
      <p:ext uri="{BB962C8B-B14F-4D97-AF65-F5344CB8AC3E}">
        <p14:creationId xmlns:p14="http://schemas.microsoft.com/office/powerpoint/2010/main" xmlns="" val="21501472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1956023"/>
            <a:ext cx="11227242" cy="3162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100" b="1" dirty="0"/>
              <a:t>Affiliate Marketing</a:t>
            </a:r>
          </a:p>
          <a:p>
            <a:r>
              <a:rPr lang="en-US" sz="2400" dirty="0"/>
              <a:t>Affiliate marketing business model is a commission-based model where the affiliate builds its business around promoting a partner’s product and directs all its efforts to convince its followers and users to buy the same. In return, the affiliate gets a commission for every sale referred. An example of a business operating on affiliate marketing business model is lifewire.com.</a:t>
            </a:r>
            <a:endParaRPr lang="en-US" sz="5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16</a:t>
            </a:r>
            <a:endParaRPr lang="ru-RU" dirty="0">
              <a:solidFill>
                <a:schemeClr val="tx1"/>
              </a:solidFill>
            </a:endParaRPr>
          </a:p>
        </p:txBody>
      </p:sp>
    </p:spTree>
    <p:extLst>
      <p:ext uri="{BB962C8B-B14F-4D97-AF65-F5344CB8AC3E}">
        <p14:creationId xmlns:p14="http://schemas.microsoft.com/office/powerpoint/2010/main" xmlns="" val="41298639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1956023"/>
            <a:ext cx="11227242" cy="3162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100" b="1" dirty="0" err="1"/>
              <a:t>Dropshipping</a:t>
            </a:r>
            <a:endParaRPr lang="en-US" sz="3100" b="1" dirty="0"/>
          </a:p>
          <a:p>
            <a:r>
              <a:rPr lang="en-US" sz="2400" dirty="0" err="1"/>
              <a:t>Dropshipping</a:t>
            </a:r>
            <a:r>
              <a:rPr lang="en-US" sz="2400" dirty="0"/>
              <a:t> is a type of e-commerce business model where the business owns no product or inventory but just a store. The actual product is sold by partner sellers who receive the order as soon as the store receives an order from the ultimate customer. These partner sellers then deliver the products directly to the customer.</a:t>
            </a:r>
            <a:endParaRPr lang="en-US" sz="3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17</a:t>
            </a:r>
            <a:endParaRPr lang="ru-RU" dirty="0">
              <a:solidFill>
                <a:schemeClr val="tx1"/>
              </a:solidFill>
            </a:endParaRPr>
          </a:p>
        </p:txBody>
      </p:sp>
    </p:spTree>
    <p:extLst>
      <p:ext uri="{BB962C8B-B14F-4D97-AF65-F5344CB8AC3E}">
        <p14:creationId xmlns:p14="http://schemas.microsoft.com/office/powerpoint/2010/main" xmlns="" val="520216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1956022"/>
            <a:ext cx="11227242" cy="4341405"/>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100" b="1" dirty="0"/>
              <a:t>Network Marketing</a:t>
            </a:r>
          </a:p>
          <a:p>
            <a:r>
              <a:rPr lang="en-US" sz="2800" dirty="0"/>
              <a:t>Network marketing or multi-level marketing involves a pyramid structured network of people who sell a company’s products. The model runs on a commission basis where the participants are remunerated when –</a:t>
            </a:r>
          </a:p>
          <a:p>
            <a:endParaRPr lang="en-US" sz="2800" dirty="0"/>
          </a:p>
          <a:p>
            <a:r>
              <a:rPr lang="en-US" sz="2800" dirty="0"/>
              <a:t>They make a sale of the company’s product.</a:t>
            </a:r>
          </a:p>
          <a:p>
            <a:r>
              <a:rPr lang="en-US" sz="2800" dirty="0"/>
              <a:t>Their recruits make a sale of the product.</a:t>
            </a:r>
          </a:p>
          <a:p>
            <a:r>
              <a:rPr lang="en-US" sz="2800" dirty="0"/>
              <a:t>Network marketing business model works on direct marketing and direct selling philosophy where there are no retail shops but the offerings are marketed to the target market directly by the participants. The market is tapped by making more and more people part of the pyramid structure where they make money by selling more goods and getting more people on board.</a:t>
            </a:r>
            <a:endParaRPr lang="en-US" sz="1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18</a:t>
            </a:r>
            <a:endParaRPr lang="ru-RU" dirty="0">
              <a:solidFill>
                <a:schemeClr val="tx1"/>
              </a:solidFill>
            </a:endParaRPr>
          </a:p>
        </p:txBody>
      </p:sp>
    </p:spTree>
    <p:extLst>
      <p:ext uri="{BB962C8B-B14F-4D97-AF65-F5344CB8AC3E}">
        <p14:creationId xmlns:p14="http://schemas.microsoft.com/office/powerpoint/2010/main" xmlns="" val="27618414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1956022"/>
            <a:ext cx="11227242" cy="43414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100" b="1" dirty="0"/>
              <a:t>Crowdsourcing</a:t>
            </a:r>
          </a:p>
          <a:p>
            <a:r>
              <a:rPr lang="en-US" sz="2800" dirty="0"/>
              <a:t>Crowdsourcing business model involves the users to contribute to the value provided. This business model is often combined with other business and revenue models to create an ultimate solution for the user and to earn money. Examples of businesses using the crowdsourcing business model are Wikipedia, </a:t>
            </a:r>
            <a:r>
              <a:rPr lang="en-US" sz="2800" dirty="0" err="1"/>
              <a:t>reCAPTCHA</a:t>
            </a:r>
            <a:r>
              <a:rPr lang="en-US" sz="2800" dirty="0"/>
              <a:t>, Duolingo, etc.</a:t>
            </a:r>
            <a:endParaRPr lang="en-US" sz="2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19</a:t>
            </a:r>
            <a:endParaRPr lang="ru-RU" dirty="0">
              <a:solidFill>
                <a:schemeClr val="tx1"/>
              </a:solidFill>
            </a:endParaRPr>
          </a:p>
        </p:txBody>
      </p:sp>
    </p:spTree>
    <p:extLst>
      <p:ext uri="{BB962C8B-B14F-4D97-AF65-F5344CB8AC3E}">
        <p14:creationId xmlns:p14="http://schemas.microsoft.com/office/powerpoint/2010/main" xmlns="" val="16165142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1956022"/>
            <a:ext cx="11227242" cy="43414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100" b="1" dirty="0"/>
              <a:t>Peer 2 Peer Catalyst/Platform</a:t>
            </a:r>
          </a:p>
          <a:p>
            <a:r>
              <a:rPr lang="en-US" sz="3100" dirty="0"/>
              <a:t>A P2P economy is a decentralized internet-based economy where two parties interact directly with each other to buy or sell goods or to conduct a transaction without the intervention of any third party. A P2P catalyst is a platform where these users meet. Examples of P2P platforms are Craigslist, OLX, Airbnb etc.</a:t>
            </a:r>
            <a:endParaRPr lang="en-US" sz="2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20</a:t>
            </a:r>
            <a:endParaRPr lang="ru-RU" dirty="0">
              <a:solidFill>
                <a:schemeClr val="tx1"/>
              </a:solidFill>
            </a:endParaRPr>
          </a:p>
        </p:txBody>
      </p:sp>
    </p:spTree>
    <p:extLst>
      <p:ext uri="{BB962C8B-B14F-4D97-AF65-F5344CB8AC3E}">
        <p14:creationId xmlns:p14="http://schemas.microsoft.com/office/powerpoint/2010/main" xmlns="" val="24311045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1956022"/>
            <a:ext cx="11227242" cy="43414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100" b="1" dirty="0"/>
              <a:t>Blockchain</a:t>
            </a:r>
          </a:p>
          <a:p>
            <a:r>
              <a:rPr lang="en-US" sz="2800" dirty="0"/>
              <a:t>The Blockchain is an immutable, decentralized, digital ledger. It is a digital database that no one owns but anyone can contribute to. Many businesses are taking this </a:t>
            </a:r>
            <a:r>
              <a:rPr lang="en-US" sz="2800" dirty="0" err="1"/>
              <a:t>decentralised</a:t>
            </a:r>
            <a:r>
              <a:rPr lang="en-US" sz="2800" dirty="0"/>
              <a:t> route to develop their business models. Models based on blockchain are not owned or monitored by a single entity. Rather, they work on peer-to-peer interactions and record everything on a digital decentralized ledger.</a:t>
            </a:r>
            <a:endParaRPr lang="en-US" sz="2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21</a:t>
            </a:r>
            <a:endParaRPr lang="ru-RU" dirty="0">
              <a:solidFill>
                <a:schemeClr val="tx1"/>
              </a:solidFill>
            </a:endParaRPr>
          </a:p>
        </p:txBody>
      </p:sp>
    </p:spTree>
    <p:extLst>
      <p:ext uri="{BB962C8B-B14F-4D97-AF65-F5344CB8AC3E}">
        <p14:creationId xmlns:p14="http://schemas.microsoft.com/office/powerpoint/2010/main" xmlns="" val="3680615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Title 6">
            <a:extLst>
              <a:ext uri="{FF2B5EF4-FFF2-40B4-BE49-F238E27FC236}">
                <a16:creationId xmlns:a16="http://schemas.microsoft.com/office/drawing/2014/main" xmlns="" id="{9FD02C3B-8E72-4C02-833B-226CBBA2F1E5}"/>
              </a:ext>
            </a:extLst>
          </p:cNvPr>
          <p:cNvSpPr>
            <a:spLocks noGrp="1"/>
          </p:cNvSpPr>
          <p:nvPr>
            <p:ph type="title"/>
          </p:nvPr>
        </p:nvSpPr>
        <p:spPr>
          <a:xfrm>
            <a:off x="1935480" y="2949260"/>
            <a:ext cx="10515600" cy="1325563"/>
          </a:xfrm>
        </p:spPr>
        <p:txBody>
          <a:bodyPr/>
          <a:lstStyle/>
          <a:p>
            <a:r>
              <a:rPr lang="en-US" b="1" dirty="0"/>
              <a:t>What Is A Business Model?</a:t>
            </a:r>
            <a:br>
              <a:rPr lang="en-US" b="1" dirty="0"/>
            </a:br>
            <a:endParaRPr lang="ru-RU" dirty="0"/>
          </a:p>
        </p:txBody>
      </p:sp>
    </p:spTree>
    <p:extLst>
      <p:ext uri="{BB962C8B-B14F-4D97-AF65-F5344CB8AC3E}">
        <p14:creationId xmlns:p14="http://schemas.microsoft.com/office/powerpoint/2010/main" xmlns="" val="22017516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1956022"/>
            <a:ext cx="11227242" cy="43414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100" b="1" dirty="0"/>
              <a:t>SAAS, IAAS, PAAS</a:t>
            </a:r>
          </a:p>
          <a:p>
            <a:r>
              <a:rPr lang="en-US" sz="2800" dirty="0"/>
              <a:t>Many companies have started offering their software, platform, and infrastructure as a service. The ‘as a service’ business model works on the principle of pay as you go where the customer pays for his usage of such software, platform, and infrastructure; he pays for what and how many features he has used and not for what he hasn’t.</a:t>
            </a:r>
            <a:endParaRPr lang="en-US" sz="2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22</a:t>
            </a:r>
            <a:endParaRPr lang="ru-RU" dirty="0">
              <a:solidFill>
                <a:schemeClr val="tx1"/>
              </a:solidFill>
            </a:endParaRPr>
          </a:p>
        </p:txBody>
      </p:sp>
    </p:spTree>
    <p:extLst>
      <p:ext uri="{BB962C8B-B14F-4D97-AF65-F5344CB8AC3E}">
        <p14:creationId xmlns:p14="http://schemas.microsoft.com/office/powerpoint/2010/main" xmlns="" val="19235146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1956022"/>
            <a:ext cx="11227242" cy="43414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100" b="1" dirty="0"/>
              <a:t>High Touch</a:t>
            </a:r>
          </a:p>
          <a:p>
            <a:r>
              <a:rPr lang="en-US" sz="2800" dirty="0"/>
              <a:t>The High Touch model is one which requires lots of human interaction. The relationship between the salesperson and the customer has a huge impact on the overall revenues of the company. The companies with this business model operate on trust and credibility. Examples – Hair salons, consulting firms.</a:t>
            </a:r>
            <a:endParaRPr lang="en-US" sz="2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23</a:t>
            </a:r>
            <a:endParaRPr lang="ru-RU" dirty="0">
              <a:solidFill>
                <a:schemeClr val="tx1"/>
              </a:solidFill>
            </a:endParaRPr>
          </a:p>
        </p:txBody>
      </p:sp>
    </p:spTree>
    <p:extLst>
      <p:ext uri="{BB962C8B-B14F-4D97-AF65-F5344CB8AC3E}">
        <p14:creationId xmlns:p14="http://schemas.microsoft.com/office/powerpoint/2010/main" xmlns="" val="8116260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1956022"/>
            <a:ext cx="11227242" cy="43414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100" b="1" dirty="0"/>
              <a:t>Low Touch</a:t>
            </a:r>
          </a:p>
          <a:p>
            <a:r>
              <a:rPr lang="en-US" sz="2800" dirty="0"/>
              <a:t>The opposite of the High Touch model, the low touch model requires minimal human assistance or intervention in selling a product or service. Since as a company, you do not have to maintain a huge sales force, your costs decrease, though such companies also focus on improving technology to further reduce human intervention while making the customer experience better at the same time. Examples – Ikea, SurveyMonkey.</a:t>
            </a:r>
            <a:endParaRPr lang="en-US" sz="1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24</a:t>
            </a:r>
            <a:endParaRPr lang="ru-RU" dirty="0">
              <a:solidFill>
                <a:schemeClr val="tx1"/>
              </a:solidFill>
            </a:endParaRPr>
          </a:p>
        </p:txBody>
      </p:sp>
    </p:spTree>
    <p:extLst>
      <p:ext uri="{BB962C8B-B14F-4D97-AF65-F5344CB8AC3E}">
        <p14:creationId xmlns:p14="http://schemas.microsoft.com/office/powerpoint/2010/main" xmlns="" val="11115203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1956022"/>
            <a:ext cx="11227242" cy="4341405"/>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100" b="1" dirty="0"/>
              <a:t>Auction-Based</a:t>
            </a:r>
          </a:p>
          <a:p>
            <a:r>
              <a:rPr lang="en-US" sz="3000" dirty="0"/>
              <a:t>Mostly used for unique items that are not frequently traded and that don’t have a well-established market value, like collectables, antiques, real estate, and even businesses.</a:t>
            </a:r>
          </a:p>
          <a:p>
            <a:endParaRPr lang="en-US" sz="3000" dirty="0"/>
          </a:p>
          <a:p>
            <a:r>
              <a:rPr lang="en-US" sz="3000" dirty="0"/>
              <a:t>This business model involves the listing of an offering by the seller and the buyers making repeated bids to buy that offering while fully aware of other bids by other buyers. The offering is sold to the highest buyer with the auction broker charging a listing fee and/or commission based on the transaction value.</a:t>
            </a:r>
          </a:p>
          <a:p>
            <a:endParaRPr lang="en-US" sz="3000" dirty="0"/>
          </a:p>
          <a:p>
            <a:r>
              <a:rPr lang="en-US" sz="3000" dirty="0"/>
              <a:t>eBay is one such auction platform.</a:t>
            </a:r>
            <a:endParaRPr lang="en-US" sz="1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25</a:t>
            </a:r>
            <a:endParaRPr lang="ru-RU" dirty="0">
              <a:solidFill>
                <a:schemeClr val="tx1"/>
              </a:solidFill>
            </a:endParaRPr>
          </a:p>
        </p:txBody>
      </p:sp>
    </p:spTree>
    <p:extLst>
      <p:ext uri="{BB962C8B-B14F-4D97-AF65-F5344CB8AC3E}">
        <p14:creationId xmlns:p14="http://schemas.microsoft.com/office/powerpoint/2010/main" xmlns="" val="23280625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1956022"/>
            <a:ext cx="11227242" cy="4341405"/>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100" b="1" dirty="0"/>
              <a:t>Reverse-Auction-Based</a:t>
            </a:r>
          </a:p>
          <a:p>
            <a:r>
              <a:rPr lang="en-US" sz="3000" dirty="0"/>
              <a:t>A reverse auction is an auction where the roles of a buyer and seller are exchanged, i.e. sellers bid prices instead of buyers. </a:t>
            </a:r>
          </a:p>
          <a:p>
            <a:endParaRPr lang="en-US" sz="3000" dirty="0"/>
          </a:p>
          <a:p>
            <a:r>
              <a:rPr lang="en-US" sz="3000" dirty="0"/>
              <a:t>The reverse-auction-based business model is often used when there are several sellers selling a similar offering to a single buyer. These sellers lower their price with every bid and generally the bidder with the lowest bid wins the auction. However, there are cases when the bidder with a price higher than the lowest bid wins the auction as the buyer likes his offer (offering with add-ons)</a:t>
            </a:r>
          </a:p>
          <a:p>
            <a:endParaRPr lang="en-US" sz="3000" dirty="0"/>
          </a:p>
          <a:p>
            <a:r>
              <a:rPr lang="en-US" sz="3000" dirty="0"/>
              <a:t>A platform which lets sellers bid for government contracts is an example of a reverse auction based business model.</a:t>
            </a:r>
            <a:endParaRPr lang="en-US" sz="1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26</a:t>
            </a:r>
            <a:endParaRPr lang="ru-RU" dirty="0">
              <a:solidFill>
                <a:schemeClr val="tx1"/>
              </a:solidFill>
            </a:endParaRPr>
          </a:p>
        </p:txBody>
      </p:sp>
    </p:spTree>
    <p:extLst>
      <p:ext uri="{BB962C8B-B14F-4D97-AF65-F5344CB8AC3E}">
        <p14:creationId xmlns:p14="http://schemas.microsoft.com/office/powerpoint/2010/main" xmlns="" val="22179325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386963" y="1606176"/>
            <a:ext cx="11227242" cy="4691252"/>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300" b="1" dirty="0"/>
              <a:t>Razor And Blades</a:t>
            </a:r>
          </a:p>
          <a:p>
            <a:r>
              <a:rPr lang="en-US" sz="3300" dirty="0"/>
              <a:t>Razor and blade model is used by companies which deal in complementary or companion products like razors and blades.</a:t>
            </a:r>
          </a:p>
          <a:p>
            <a:endParaRPr lang="en-US" sz="3300" dirty="0"/>
          </a:p>
          <a:p>
            <a:r>
              <a:rPr lang="en-US" sz="3300" dirty="0"/>
              <a:t>It involves selling the high-margin root product at a low price to increase the volume sales of the complementary or related low-margin product.</a:t>
            </a:r>
          </a:p>
          <a:p>
            <a:endParaRPr lang="en-US" sz="3300" dirty="0"/>
          </a:p>
          <a:p>
            <a:r>
              <a:rPr lang="en-US" sz="3300" dirty="0"/>
              <a:t>By using this model, businesses create a stream of recurring income over the life of the root product.</a:t>
            </a:r>
          </a:p>
          <a:p>
            <a:endParaRPr lang="en-US" sz="3300" dirty="0"/>
          </a:p>
          <a:p>
            <a:r>
              <a:rPr lang="en-US" sz="3300" dirty="0"/>
              <a:t>Companies dealing in razors, mosquito vaporizers, and other refillable products employ this business model. The game industry also makes use of this model by providing the gaming console at a very economical price and making good profits with the sale of games.</a:t>
            </a:r>
            <a:endParaRPr lang="en-US" sz="2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27</a:t>
            </a:r>
            <a:endParaRPr lang="ru-RU" dirty="0">
              <a:solidFill>
                <a:schemeClr val="tx1"/>
              </a:solidFill>
            </a:endParaRPr>
          </a:p>
        </p:txBody>
      </p:sp>
    </p:spTree>
    <p:extLst>
      <p:ext uri="{BB962C8B-B14F-4D97-AF65-F5344CB8AC3E}">
        <p14:creationId xmlns:p14="http://schemas.microsoft.com/office/powerpoint/2010/main" xmlns="" val="18534193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386963" y="1606176"/>
            <a:ext cx="11227242" cy="46912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300" b="1" dirty="0"/>
              <a:t>Reverse Razor And Blades</a:t>
            </a:r>
          </a:p>
          <a:p>
            <a:r>
              <a:rPr lang="en-US" sz="2800" dirty="0"/>
              <a:t>A business employing a reverse razor and blades model offers the low margin item at a very less price or below the cost to encourage the sale of the high margin product.</a:t>
            </a:r>
          </a:p>
          <a:p>
            <a:endParaRPr lang="en-US" sz="2800" dirty="0"/>
          </a:p>
          <a:p>
            <a:r>
              <a:rPr lang="en-US" sz="2800" dirty="0"/>
              <a:t>Amazon employs this business model to sell its Kindle e-reader. It provides Kindle </a:t>
            </a:r>
            <a:r>
              <a:rPr lang="en-US" sz="2800" dirty="0" err="1"/>
              <a:t>ebooks</a:t>
            </a:r>
            <a:r>
              <a:rPr lang="en-US" sz="2800" dirty="0"/>
              <a:t> at a price lower than their actual cost so to make people consider Kindle as a one-time investment to enjoy low-cost books throughout its life.</a:t>
            </a:r>
            <a:endParaRPr lang="en-US" sz="1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28</a:t>
            </a:r>
            <a:endParaRPr lang="ru-RU" dirty="0">
              <a:solidFill>
                <a:schemeClr val="tx1"/>
              </a:solidFill>
            </a:endParaRPr>
          </a:p>
        </p:txBody>
      </p:sp>
    </p:spTree>
    <p:extLst>
      <p:ext uri="{BB962C8B-B14F-4D97-AF65-F5344CB8AC3E}">
        <p14:creationId xmlns:p14="http://schemas.microsoft.com/office/powerpoint/2010/main" xmlns="" val="5972008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386963" y="1606176"/>
            <a:ext cx="11227242" cy="4691252"/>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300" b="1" dirty="0"/>
              <a:t>On-Demand</a:t>
            </a:r>
          </a:p>
          <a:p>
            <a:r>
              <a:rPr lang="en-US" sz="3300" dirty="0"/>
              <a:t>An on-demand model is a model where a customer’s demand is fulfilled by delivering goods and services on demand (usually immediately).</a:t>
            </a:r>
          </a:p>
          <a:p>
            <a:endParaRPr lang="en-US" sz="3300" dirty="0"/>
          </a:p>
          <a:p>
            <a:r>
              <a:rPr lang="en-US" sz="3300" dirty="0"/>
              <a:t>This business model is driven by the use of the internet and mobile phones. It works like this –</a:t>
            </a:r>
          </a:p>
          <a:p>
            <a:endParaRPr lang="en-US" sz="3300" dirty="0"/>
          </a:p>
          <a:p>
            <a:r>
              <a:rPr lang="en-US" sz="3300" dirty="0"/>
              <a:t>The customer order for products on services through a web-app.</a:t>
            </a:r>
          </a:p>
          <a:p>
            <a:r>
              <a:rPr lang="en-US" sz="3300" dirty="0"/>
              <a:t>The request is received by the company’s employee or a demand fulfilling partner.</a:t>
            </a:r>
          </a:p>
          <a:p>
            <a:r>
              <a:rPr lang="en-US" sz="3300" dirty="0"/>
              <a:t>The employee or a partner fulfils the demand by delivering the ordered product or service either immediately or in the time promised.</a:t>
            </a:r>
          </a:p>
          <a:p>
            <a:r>
              <a:rPr lang="en-US" sz="3300" dirty="0"/>
              <a:t>Uber, Instacart, and Postmates are some examples of an on-demand business model.</a:t>
            </a:r>
            <a:endParaRPr lang="en-US" sz="1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29</a:t>
            </a:r>
            <a:endParaRPr lang="ru-RU" dirty="0">
              <a:solidFill>
                <a:schemeClr val="tx1"/>
              </a:solidFill>
            </a:endParaRPr>
          </a:p>
        </p:txBody>
      </p:sp>
    </p:spTree>
    <p:extLst>
      <p:ext uri="{BB962C8B-B14F-4D97-AF65-F5344CB8AC3E}">
        <p14:creationId xmlns:p14="http://schemas.microsoft.com/office/powerpoint/2010/main" xmlns="" val="30122849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538038" y="1995019"/>
            <a:ext cx="11227242" cy="30930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300" b="1" dirty="0"/>
              <a:t>User Community</a:t>
            </a:r>
          </a:p>
          <a:p>
            <a:r>
              <a:rPr lang="en-US" sz="2800" dirty="0"/>
              <a:t>Driven by the network effect, this business model involves granting access to a community or a network in return for a membership fee.</a:t>
            </a:r>
          </a:p>
          <a:p>
            <a:endParaRPr lang="en-US" sz="2800" dirty="0"/>
          </a:p>
          <a:p>
            <a:r>
              <a:rPr lang="en-US" sz="2800" dirty="0"/>
              <a:t>Glassdoor is a good example of such a user community.</a:t>
            </a:r>
            <a:endParaRPr lang="en-US" sz="100" dirty="0"/>
          </a:p>
        </p:txBody>
      </p:sp>
      <p:sp>
        <p:nvSpPr>
          <p:cNvPr id="7" name="Oval 6">
            <a:extLst>
              <a:ext uri="{FF2B5EF4-FFF2-40B4-BE49-F238E27FC236}">
                <a16:creationId xmlns:a16="http://schemas.microsoft.com/office/drawing/2014/main" xmlns="" id="{7FE64D1A-6648-46E2-803A-9455A6A3CAE9}"/>
              </a:ext>
            </a:extLst>
          </p:cNvPr>
          <p:cNvSpPr/>
          <p:nvPr/>
        </p:nvSpPr>
        <p:spPr>
          <a:xfrm>
            <a:off x="10880035" y="259087"/>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30</a:t>
            </a:r>
            <a:endParaRPr lang="ru-RU" dirty="0">
              <a:solidFill>
                <a:schemeClr val="tx1"/>
              </a:solidFill>
            </a:endParaRPr>
          </a:p>
        </p:txBody>
      </p:sp>
    </p:spTree>
    <p:extLst>
      <p:ext uri="{BB962C8B-B14F-4D97-AF65-F5344CB8AC3E}">
        <p14:creationId xmlns:p14="http://schemas.microsoft.com/office/powerpoint/2010/main" xmlns="" val="125904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Content Placeholder 2">
            <a:extLst>
              <a:ext uri="{FF2B5EF4-FFF2-40B4-BE49-F238E27FC236}">
                <a16:creationId xmlns:a16="http://schemas.microsoft.com/office/drawing/2014/main" xmlns="" id="{7314E1D1-0B69-4914-822A-0D8D778C84ED}"/>
              </a:ext>
            </a:extLst>
          </p:cNvPr>
          <p:cNvSpPr>
            <a:spLocks noGrp="1"/>
          </p:cNvSpPr>
          <p:nvPr>
            <p:ph idx="1"/>
          </p:nvPr>
        </p:nvSpPr>
        <p:spPr>
          <a:xfrm>
            <a:off x="1164994" y="2707240"/>
            <a:ext cx="9753974" cy="1894257"/>
          </a:xfrm>
        </p:spPr>
        <p:txBody>
          <a:bodyPr>
            <a:normAutofit/>
          </a:bodyPr>
          <a:lstStyle/>
          <a:p>
            <a:pPr marL="0" indent="0">
              <a:buNone/>
            </a:pPr>
            <a:r>
              <a:rPr lang="en-US" dirty="0"/>
              <a:t>A business model is a conceptual structure that supports the viability of the business and explains how it operates, makes money, and how it intends to achieve its goals.</a:t>
            </a:r>
            <a:endParaRPr lang="ru-RU" dirty="0"/>
          </a:p>
        </p:txBody>
      </p:sp>
    </p:spTree>
    <p:extLst>
      <p:ext uri="{BB962C8B-B14F-4D97-AF65-F5344CB8AC3E}">
        <p14:creationId xmlns:p14="http://schemas.microsoft.com/office/powerpoint/2010/main" xmlns="" val="711779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xmlns="" id="{E98310DE-88C9-4639-A24A-8E96FE51908C}"/>
              </a:ext>
            </a:extLst>
          </p:cNvPr>
          <p:cNvSpPr/>
          <p:nvPr/>
        </p:nvSpPr>
        <p:spPr>
          <a:xfrm>
            <a:off x="-1499483" y="1533104"/>
            <a:ext cx="6174850" cy="4889979"/>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sp>
        <p:nvSpPr>
          <p:cNvPr id="3" name="Content Placeholder 2">
            <a:extLst>
              <a:ext uri="{FF2B5EF4-FFF2-40B4-BE49-F238E27FC236}">
                <a16:creationId xmlns:a16="http://schemas.microsoft.com/office/drawing/2014/main" xmlns="" id="{830C89C1-42A9-4D7C-BC4B-9BF2AA09F5E4}"/>
              </a:ext>
            </a:extLst>
          </p:cNvPr>
          <p:cNvSpPr>
            <a:spLocks noGrp="1"/>
          </p:cNvSpPr>
          <p:nvPr>
            <p:ph idx="1"/>
          </p:nvPr>
        </p:nvSpPr>
        <p:spPr>
          <a:xfrm>
            <a:off x="4850297" y="1117968"/>
            <a:ext cx="6718188" cy="1028892"/>
          </a:xfrm>
        </p:spPr>
        <p:txBody>
          <a:bodyPr/>
          <a:lstStyle/>
          <a:p>
            <a:pPr marL="0" indent="0">
              <a:buNone/>
            </a:pPr>
            <a:r>
              <a:rPr lang="en-US" sz="2000" dirty="0"/>
              <a:t>All the business processes and policies that a company adopts and follows are part of the business model.</a:t>
            </a:r>
            <a:endParaRPr lang="ru-RU" sz="2000" dirty="0"/>
          </a:p>
          <a:p>
            <a:pPr marL="0" indent="0">
              <a:buNone/>
            </a:pP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241853" y="2731638"/>
            <a:ext cx="4441466" cy="23535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t>What Is </a:t>
            </a:r>
          </a:p>
          <a:p>
            <a:r>
              <a:rPr lang="en-US" sz="4000" b="1" dirty="0"/>
              <a:t>A Business Model?</a:t>
            </a:r>
            <a:r>
              <a:rPr lang="en-US" b="1" dirty="0"/>
              <a:t/>
            </a:r>
            <a:br>
              <a:rPr lang="en-US" b="1" dirty="0"/>
            </a:br>
            <a:endParaRPr lang="ru-RU" dirty="0"/>
          </a:p>
        </p:txBody>
      </p:sp>
      <p:sp>
        <p:nvSpPr>
          <p:cNvPr id="7" name="TextBox 6">
            <a:extLst>
              <a:ext uri="{FF2B5EF4-FFF2-40B4-BE49-F238E27FC236}">
                <a16:creationId xmlns:a16="http://schemas.microsoft.com/office/drawing/2014/main" xmlns="" id="{75FC248D-80BD-4377-B0B2-C272E76D58B7}"/>
              </a:ext>
            </a:extLst>
          </p:cNvPr>
          <p:cNvSpPr txBox="1"/>
          <p:nvPr/>
        </p:nvSpPr>
        <p:spPr>
          <a:xfrm>
            <a:off x="4850297" y="2446486"/>
            <a:ext cx="6718188" cy="1015663"/>
          </a:xfrm>
          <a:prstGeom prst="rect">
            <a:avLst/>
          </a:prstGeom>
          <a:noFill/>
        </p:spPr>
        <p:txBody>
          <a:bodyPr wrap="square" rtlCol="0">
            <a:spAutoFit/>
          </a:bodyPr>
          <a:lstStyle/>
          <a:p>
            <a:r>
              <a:rPr lang="en-US" sz="2000" dirty="0"/>
              <a:t>A business model is supposed to answer who your customer is, what value you can create/add for the customer and how you can do that at reasonable costs.</a:t>
            </a:r>
            <a:endParaRPr lang="ru-RU" sz="2000" dirty="0"/>
          </a:p>
        </p:txBody>
      </p:sp>
      <p:sp>
        <p:nvSpPr>
          <p:cNvPr id="8" name="TextBox 7">
            <a:extLst>
              <a:ext uri="{FF2B5EF4-FFF2-40B4-BE49-F238E27FC236}">
                <a16:creationId xmlns:a16="http://schemas.microsoft.com/office/drawing/2014/main" xmlns="" id="{2293B3E0-64EC-4481-9668-CCB6394F933A}"/>
              </a:ext>
            </a:extLst>
          </p:cNvPr>
          <p:cNvSpPr txBox="1"/>
          <p:nvPr/>
        </p:nvSpPr>
        <p:spPr>
          <a:xfrm>
            <a:off x="4850297" y="4069551"/>
            <a:ext cx="6329236" cy="1015663"/>
          </a:xfrm>
          <a:prstGeom prst="rect">
            <a:avLst/>
          </a:prstGeom>
          <a:noFill/>
        </p:spPr>
        <p:txBody>
          <a:bodyPr wrap="square" rtlCol="0">
            <a:spAutoFit/>
          </a:bodyPr>
          <a:lstStyle/>
          <a:p>
            <a:r>
              <a:rPr lang="en-US" sz="2000" dirty="0"/>
              <a:t>A business model is supposed to answer who your customer is, what value you can create/add for the customer and how you can do that at reasonable costs.</a:t>
            </a:r>
            <a:endParaRPr lang="ru-RU" sz="2000" dirty="0"/>
          </a:p>
        </p:txBody>
      </p:sp>
      <p:sp>
        <p:nvSpPr>
          <p:cNvPr id="9" name="TextBox 8">
            <a:extLst>
              <a:ext uri="{FF2B5EF4-FFF2-40B4-BE49-F238E27FC236}">
                <a16:creationId xmlns:a16="http://schemas.microsoft.com/office/drawing/2014/main" xmlns="" id="{82C73AD3-7FEE-4050-8A3C-E236B6728545}"/>
              </a:ext>
            </a:extLst>
          </p:cNvPr>
          <p:cNvSpPr txBox="1"/>
          <p:nvPr/>
        </p:nvSpPr>
        <p:spPr>
          <a:xfrm>
            <a:off x="4929809" y="5692616"/>
            <a:ext cx="5923720" cy="1015663"/>
          </a:xfrm>
          <a:prstGeom prst="rect">
            <a:avLst/>
          </a:prstGeom>
          <a:noFill/>
        </p:spPr>
        <p:txBody>
          <a:bodyPr wrap="square" rtlCol="0">
            <a:spAutoFit/>
          </a:bodyPr>
          <a:lstStyle/>
          <a:p>
            <a:r>
              <a:rPr lang="en-US" sz="2000" dirty="0"/>
              <a:t>Business model is a description of how a company creates, delivers, and captures value for itself as well as the customer.</a:t>
            </a:r>
            <a:endParaRPr lang="ru-RU" sz="2000" dirty="0"/>
          </a:p>
        </p:txBody>
      </p:sp>
    </p:spTree>
    <p:extLst>
      <p:ext uri="{BB962C8B-B14F-4D97-AF65-F5344CB8AC3E}">
        <p14:creationId xmlns:p14="http://schemas.microsoft.com/office/powerpoint/2010/main" xmlns="" val="1034522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xmlns="" id="{7F48A7F0-FB54-4844-8EAF-B08F7DCCD73D}"/>
              </a:ext>
            </a:extLst>
          </p:cNvPr>
          <p:cNvSpPr/>
          <p:nvPr/>
        </p:nvSpPr>
        <p:spPr>
          <a:xfrm>
            <a:off x="-1499483" y="1533104"/>
            <a:ext cx="6174850" cy="4889979"/>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313415" y="2605520"/>
            <a:ext cx="4441466" cy="23535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t>What Is </a:t>
            </a:r>
          </a:p>
          <a:p>
            <a:r>
              <a:rPr lang="en-US" sz="4000" b="1" dirty="0"/>
              <a:t>A Business Model?</a:t>
            </a:r>
            <a:r>
              <a:rPr lang="en-US" b="1" dirty="0"/>
              <a:t/>
            </a:r>
            <a:br>
              <a:rPr lang="en-US" b="1" dirty="0"/>
            </a:br>
            <a:endParaRPr lang="ru-RU" dirty="0"/>
          </a:p>
        </p:txBody>
      </p:sp>
      <p:sp>
        <p:nvSpPr>
          <p:cNvPr id="11" name="TextBox 10">
            <a:extLst>
              <a:ext uri="{FF2B5EF4-FFF2-40B4-BE49-F238E27FC236}">
                <a16:creationId xmlns:a16="http://schemas.microsoft.com/office/drawing/2014/main" xmlns="" id="{FD448EBB-6604-4ABC-9EA5-92761F1F8F18}"/>
              </a:ext>
            </a:extLst>
          </p:cNvPr>
          <p:cNvSpPr txBox="1"/>
          <p:nvPr/>
        </p:nvSpPr>
        <p:spPr>
          <a:xfrm>
            <a:off x="5680277" y="2605520"/>
            <a:ext cx="5292523" cy="1908215"/>
          </a:xfrm>
          <a:prstGeom prst="rect">
            <a:avLst/>
          </a:prstGeom>
          <a:noFill/>
        </p:spPr>
        <p:txBody>
          <a:bodyPr wrap="square" rtlCol="0">
            <a:spAutoFit/>
          </a:bodyPr>
          <a:lstStyle/>
          <a:p>
            <a:r>
              <a:rPr lang="en-US" sz="2000" dirty="0"/>
              <a:t>A business model is supposed to answer who your customer is, what value you can create/add for the customer and how you can do that at reasonable costs.</a:t>
            </a:r>
          </a:p>
          <a:p>
            <a:endParaRPr lang="en-US" sz="2000" dirty="0"/>
          </a:p>
          <a:p>
            <a:r>
              <a:rPr lang="en-US" dirty="0"/>
              <a:t>			                 Peter Drucker</a:t>
            </a:r>
            <a:endParaRPr lang="ru-RU" dirty="0"/>
          </a:p>
        </p:txBody>
      </p:sp>
    </p:spTree>
    <p:extLst>
      <p:ext uri="{BB962C8B-B14F-4D97-AF65-F5344CB8AC3E}">
        <p14:creationId xmlns:p14="http://schemas.microsoft.com/office/powerpoint/2010/main" xmlns="" val="2939531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xmlns="" id="{02554082-9772-44E3-A121-4E73E88FE605}"/>
              </a:ext>
            </a:extLst>
          </p:cNvPr>
          <p:cNvSpPr/>
          <p:nvPr/>
        </p:nvSpPr>
        <p:spPr>
          <a:xfrm>
            <a:off x="-1419969" y="1493347"/>
            <a:ext cx="6174850" cy="4889979"/>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313415" y="2605520"/>
            <a:ext cx="4441466" cy="23535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t>What Is </a:t>
            </a:r>
          </a:p>
          <a:p>
            <a:r>
              <a:rPr lang="en-US" sz="4000" b="1" dirty="0"/>
              <a:t>A Business Model?</a:t>
            </a:r>
            <a:r>
              <a:rPr lang="en-US" b="1" dirty="0"/>
              <a:t/>
            </a:r>
            <a:br>
              <a:rPr lang="en-US" b="1" dirty="0"/>
            </a:br>
            <a:endParaRPr lang="ru-RU" dirty="0"/>
          </a:p>
        </p:txBody>
      </p:sp>
      <p:sp>
        <p:nvSpPr>
          <p:cNvPr id="7" name="TextBox 6">
            <a:extLst>
              <a:ext uri="{FF2B5EF4-FFF2-40B4-BE49-F238E27FC236}">
                <a16:creationId xmlns:a16="http://schemas.microsoft.com/office/drawing/2014/main" xmlns="" id="{2905A6BA-69AA-4E28-9832-32A196EC508C}"/>
              </a:ext>
            </a:extLst>
          </p:cNvPr>
          <p:cNvSpPr txBox="1"/>
          <p:nvPr/>
        </p:nvSpPr>
        <p:spPr>
          <a:xfrm>
            <a:off x="5676568" y="2212647"/>
            <a:ext cx="6202017" cy="3139321"/>
          </a:xfrm>
          <a:prstGeom prst="rect">
            <a:avLst/>
          </a:prstGeom>
          <a:noFill/>
        </p:spPr>
        <p:txBody>
          <a:bodyPr wrap="square" rtlCol="0">
            <a:spAutoFit/>
          </a:bodyPr>
          <a:lstStyle/>
          <a:p>
            <a:r>
              <a:rPr lang="en-US" dirty="0"/>
              <a:t>In more simple terms, every business model intrinsically has three parts –</a:t>
            </a:r>
          </a:p>
          <a:p>
            <a:endParaRPr lang="en-US" dirty="0"/>
          </a:p>
          <a:p>
            <a:pPr marL="285750" indent="-285750">
              <a:buFont typeface="Arial" panose="020B0604020202020204" pitchFamily="34" charset="0"/>
              <a:buChar char="•"/>
            </a:pPr>
            <a:r>
              <a:rPr lang="en-US" dirty="0"/>
              <a:t>everything related to designing and manufacturing the product</a:t>
            </a:r>
          </a:p>
          <a:p>
            <a:endParaRPr lang="en-US" dirty="0"/>
          </a:p>
          <a:p>
            <a:pPr marL="285750" indent="-285750">
              <a:buFont typeface="Arial" panose="020B0604020202020204" pitchFamily="34" charset="0"/>
              <a:buChar char="•"/>
            </a:pPr>
            <a:r>
              <a:rPr lang="en-US" dirty="0"/>
              <a:t>everything related to selling the product, from finding the right customers to distributing the product</a:t>
            </a:r>
          </a:p>
          <a:p>
            <a:endParaRPr lang="en-US" dirty="0"/>
          </a:p>
          <a:p>
            <a:pPr marL="285750" indent="-285750">
              <a:buFont typeface="Arial" panose="020B0604020202020204" pitchFamily="34" charset="0"/>
              <a:buChar char="•"/>
            </a:pPr>
            <a:r>
              <a:rPr lang="en-US" dirty="0"/>
              <a:t>everything related to how the customer will pay and how the company will make money</a:t>
            </a:r>
          </a:p>
        </p:txBody>
      </p:sp>
    </p:spTree>
    <p:extLst>
      <p:ext uri="{BB962C8B-B14F-4D97-AF65-F5344CB8AC3E}">
        <p14:creationId xmlns:p14="http://schemas.microsoft.com/office/powerpoint/2010/main" xmlns="" val="1955098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731520" y="2144345"/>
            <a:ext cx="11227242" cy="23535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t>The 30 Types of The most popular Business Models</a:t>
            </a:r>
          </a:p>
        </p:txBody>
      </p:sp>
    </p:spTree>
    <p:extLst>
      <p:ext uri="{BB962C8B-B14F-4D97-AF65-F5344CB8AC3E}">
        <p14:creationId xmlns:p14="http://schemas.microsoft.com/office/powerpoint/2010/main" xmlns="" val="3097925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C576FB-0072-4DA9-8806-2501FE90EF20}"/>
              </a:ext>
            </a:extLst>
          </p:cNvPr>
          <p:cNvSpPr>
            <a:spLocks noGrp="1"/>
          </p:cNvSpPr>
          <p:nvPr>
            <p:ph type="title"/>
          </p:nvPr>
        </p:nvSpPr>
        <p:spPr>
          <a:xfrm>
            <a:off x="241853" y="325368"/>
            <a:ext cx="6445195" cy="533372"/>
          </a:xfrm>
        </p:spPr>
        <p:txBody>
          <a:bodyPr anchor="t">
            <a:normAutofit fontScale="90000"/>
          </a:bodyPr>
          <a:lstStyle/>
          <a:p>
            <a:r>
              <a:rPr lang="en-US" sz="3200" dirty="0"/>
              <a:t>A business model and business strategies </a:t>
            </a:r>
            <a:r>
              <a:rPr lang="en-US" dirty="0"/>
              <a:t/>
            </a:r>
            <a:br>
              <a:rPr lang="en-US" dirty="0"/>
            </a:br>
            <a:endParaRPr lang="ru-RU" dirty="0"/>
          </a:p>
        </p:txBody>
      </p:sp>
      <p:cxnSp>
        <p:nvCxnSpPr>
          <p:cNvPr id="5" name="Straight Connector 4">
            <a:extLst>
              <a:ext uri="{FF2B5EF4-FFF2-40B4-BE49-F238E27FC236}">
                <a16:creationId xmlns:a16="http://schemas.microsoft.com/office/drawing/2014/main" xmlns="" id="{DBD383C0-4796-4350-8EB1-E4180FA97EA4}"/>
              </a:ext>
            </a:extLst>
          </p:cNvPr>
          <p:cNvCxnSpPr/>
          <p:nvPr/>
        </p:nvCxnSpPr>
        <p:spPr>
          <a:xfrm>
            <a:off x="103367" y="930303"/>
            <a:ext cx="770481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Title 6">
            <a:extLst>
              <a:ext uri="{FF2B5EF4-FFF2-40B4-BE49-F238E27FC236}">
                <a16:creationId xmlns:a16="http://schemas.microsoft.com/office/drawing/2014/main" xmlns="" id="{9F940FDD-9149-4493-8C3D-9EC4D01B56D5}"/>
              </a:ext>
            </a:extLst>
          </p:cNvPr>
          <p:cNvSpPr txBox="1">
            <a:spLocks/>
          </p:cNvSpPr>
          <p:nvPr/>
        </p:nvSpPr>
        <p:spPr>
          <a:xfrm>
            <a:off x="482379" y="2716839"/>
            <a:ext cx="11227242" cy="23535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u="sng" dirty="0"/>
              <a:t>Manufacturer</a:t>
            </a:r>
          </a:p>
          <a:p>
            <a:endParaRPr lang="en-US" sz="2800" b="1" u="sng" dirty="0"/>
          </a:p>
          <a:p>
            <a:r>
              <a:rPr lang="en-US" sz="2800" dirty="0"/>
              <a:t>A manufacturer makes finished products from raw materials. It may sell directly to the customers or sell it to a middleman </a:t>
            </a:r>
            <a:r>
              <a:rPr lang="en-US" sz="2800" dirty="0" err="1"/>
              <a:t>i.e</a:t>
            </a:r>
            <a:r>
              <a:rPr lang="en-US" sz="2800" dirty="0"/>
              <a:t> another business that sells it finally to the customer.  Examples – Ford, 3M, General Electric.</a:t>
            </a:r>
          </a:p>
        </p:txBody>
      </p:sp>
      <p:sp>
        <p:nvSpPr>
          <p:cNvPr id="7" name="Oval 6">
            <a:extLst>
              <a:ext uri="{FF2B5EF4-FFF2-40B4-BE49-F238E27FC236}">
                <a16:creationId xmlns:a16="http://schemas.microsoft.com/office/drawing/2014/main" xmlns="" id="{7FE64D1A-6648-46E2-803A-9455A6A3CAE9}"/>
              </a:ext>
            </a:extLst>
          </p:cNvPr>
          <p:cNvSpPr/>
          <p:nvPr/>
        </p:nvSpPr>
        <p:spPr>
          <a:xfrm>
            <a:off x="10959548" y="115963"/>
            <a:ext cx="990599" cy="9521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a:t>
            </a:r>
            <a:endParaRPr lang="ru-RU" dirty="0">
              <a:solidFill>
                <a:schemeClr val="tx1"/>
              </a:solidFill>
            </a:endParaRPr>
          </a:p>
        </p:txBody>
      </p:sp>
    </p:spTree>
    <p:extLst>
      <p:ext uri="{BB962C8B-B14F-4D97-AF65-F5344CB8AC3E}">
        <p14:creationId xmlns:p14="http://schemas.microsoft.com/office/powerpoint/2010/main" xmlns="" val="467182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949</TotalTime>
  <Words>2517</Words>
  <Application>Microsoft Office PowerPoint</Application>
  <PresentationFormat>Произвольный</PresentationFormat>
  <Paragraphs>179</Paragraphs>
  <Slides>38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38</vt:i4>
      </vt:variant>
    </vt:vector>
  </HeadingPairs>
  <TitlesOfParts>
    <vt:vector size="39" baseType="lpstr">
      <vt:lpstr>Office Theme</vt:lpstr>
      <vt:lpstr>Слайд 1</vt:lpstr>
      <vt:lpstr>Слайд 2</vt:lpstr>
      <vt:lpstr>What Is A Business Model? </vt:lpstr>
      <vt:lpstr>Слайд 4</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lpstr>A business model and business strategies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Azel Zhanibek</dc:creator>
  <cp:lastModifiedBy>Azel Zhanibek</cp:lastModifiedBy>
  <cp:revision>13</cp:revision>
  <dcterms:created xsi:type="dcterms:W3CDTF">2020-09-16T03:50:13Z</dcterms:created>
  <dcterms:modified xsi:type="dcterms:W3CDTF">2023-09-25T08:42:43Z</dcterms:modified>
</cp:coreProperties>
</file>